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6"/>
  </p:notesMasterIdLst>
  <p:sldIdLst>
    <p:sldId id="260" r:id="rId2"/>
    <p:sldId id="261" r:id="rId3"/>
    <p:sldId id="270"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8" autoAdjust="0"/>
    <p:restoredTop sz="94343" autoAdjust="0"/>
  </p:normalViewPr>
  <p:slideViewPr>
    <p:cSldViewPr snapToGrid="0">
      <p:cViewPr varScale="1">
        <p:scale>
          <a:sx n="71" d="100"/>
          <a:sy n="71" d="100"/>
        </p:scale>
        <p:origin x="72"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DEB35-4585-4CE4-9E48-A63F91925BEE}" type="datetimeFigureOut">
              <a:rPr lang="en-US" smtClean="0"/>
              <a:t>10/23/2019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1</a:t>
            </a:fld>
            <a:endParaRPr lang="en-US"/>
          </a:p>
        </p:txBody>
      </p:sp>
    </p:spTree>
    <p:extLst>
      <p:ext uri="{BB962C8B-B14F-4D97-AF65-F5344CB8AC3E}">
        <p14:creationId xmlns:p14="http://schemas.microsoft.com/office/powerpoint/2010/main" val="23988641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39459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0205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5960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814581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78253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4302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7675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5422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1839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488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70592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36865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6515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10/23/2019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29602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10/23/2019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26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530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69540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748362D-825D-4A82-A0AE-0E1171E04A9C}" type="datetimeFigureOut">
              <a:rPr lang="en-US" smtClean="0"/>
              <a:t>10/23/2019</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3723097295"/>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1 –  Oct </a:t>
            </a:r>
            <a:r>
              <a:rPr lang="en-US" dirty="0" smtClean="0"/>
              <a:t>25, </a:t>
            </a:r>
            <a:r>
              <a:rPr lang="en-US" dirty="0" smtClean="0"/>
              <a:t>2019</a:t>
            </a:r>
            <a:endParaRPr lang="en-US" dirty="0"/>
          </a:p>
        </p:txBody>
      </p:sp>
      <p:sp>
        <p:nvSpPr>
          <p:cNvPr id="3" name="Content Placeholder 2"/>
          <p:cNvSpPr>
            <a:spLocks noGrp="1"/>
          </p:cNvSpPr>
          <p:nvPr>
            <p:ph idx="1"/>
          </p:nvPr>
        </p:nvSpPr>
        <p:spPr>
          <a:xfrm>
            <a:off x="1154955" y="2603500"/>
            <a:ext cx="10205772" cy="3416300"/>
          </a:xfrm>
        </p:spPr>
        <p:txBody>
          <a:bodyPr>
            <a:normAutofit/>
          </a:bodyPr>
          <a:lstStyle/>
          <a:p>
            <a:r>
              <a:rPr lang="en-US" b="1" dirty="0" smtClean="0"/>
              <a:t>Do Now –  Check out a laptop or use your own.  Working in pairs (or trio if necessary) Find and open up the simulation.</a:t>
            </a:r>
            <a:endParaRPr lang="en-US" b="1" dirty="0" smtClean="0"/>
          </a:p>
          <a:p>
            <a:r>
              <a:rPr lang="en-US" b="1" dirty="0" smtClean="0">
                <a:sym typeface="Euclid Extra" panose="02050502000505020303" pitchFamily="18" charset="2"/>
              </a:rPr>
              <a:t>Today’s </a:t>
            </a:r>
            <a:r>
              <a:rPr lang="en-US" b="1" dirty="0" smtClean="0">
                <a:sym typeface="Euclid Extra" panose="02050502000505020303" pitchFamily="18" charset="2"/>
              </a:rPr>
              <a:t>Objective: </a:t>
            </a:r>
            <a:r>
              <a:rPr lang="en-US" b="1" dirty="0" smtClean="0">
                <a:sym typeface="Euclid Extra" panose="02050502000505020303" pitchFamily="18" charset="2"/>
              </a:rPr>
              <a:t>Friction PhET (Forces and </a:t>
            </a:r>
            <a:r>
              <a:rPr lang="en-US" b="1" dirty="0" err="1" smtClean="0">
                <a:sym typeface="Euclid Extra" panose="02050502000505020303" pitchFamily="18" charset="2"/>
              </a:rPr>
              <a:t>Motion:Basic</a:t>
            </a:r>
            <a:r>
              <a:rPr lang="en-US" b="1" dirty="0" smtClean="0">
                <a:sym typeface="Euclid Extra" panose="02050502000505020303" pitchFamily="18" charset="2"/>
              </a:rPr>
              <a:t>)</a:t>
            </a:r>
          </a:p>
          <a:p>
            <a:r>
              <a:rPr lang="en-US" b="1" dirty="0" smtClean="0">
                <a:sym typeface="Euclid Extra" panose="02050502000505020303" pitchFamily="18" charset="2"/>
              </a:rPr>
              <a:t>Extra instructions for #7-9:</a:t>
            </a:r>
          </a:p>
          <a:p>
            <a:pPr lvl="1"/>
            <a:r>
              <a:rPr lang="en-US" b="1" u="sng" dirty="0" smtClean="0">
                <a:sym typeface="Euclid Extra" panose="02050502000505020303" pitchFamily="18" charset="2"/>
              </a:rPr>
              <a:t>Setup by hitting Reset circle arrow, then checking all boxes</a:t>
            </a:r>
            <a:r>
              <a:rPr lang="en-US" b="1" dirty="0" smtClean="0">
                <a:sym typeface="Euclid Extra" panose="02050502000505020303" pitchFamily="18" charset="2"/>
              </a:rPr>
              <a:t>.</a:t>
            </a:r>
          </a:p>
          <a:p>
            <a:pPr lvl="2"/>
            <a:r>
              <a:rPr lang="en-US" b="1" dirty="0" smtClean="0">
                <a:sym typeface="Euclid Extra" panose="02050502000505020303" pitchFamily="18" charset="2"/>
              </a:rPr>
              <a:t>This sets the friction to a reproducible level for these questions.</a:t>
            </a:r>
          </a:p>
          <a:p>
            <a:pPr lvl="2"/>
            <a:r>
              <a:rPr lang="en-US" b="1" dirty="0" smtClean="0">
                <a:sym typeface="Euclid Extra" panose="02050502000505020303" pitchFamily="18" charset="2"/>
              </a:rPr>
              <a:t>And also gives you the most possible data to use.</a:t>
            </a:r>
          </a:p>
          <a:p>
            <a:pPr lvl="1"/>
            <a:r>
              <a:rPr lang="en-US" b="1" dirty="0" smtClean="0">
                <a:sym typeface="Euclid Extra" panose="02050502000505020303" pitchFamily="18" charset="2"/>
              </a:rPr>
              <a:t>Should be able to generate about 6 or 7 data points for 7 and 8. This will allow you </a:t>
            </a:r>
            <a:r>
              <a:rPr lang="en-US" b="1" u="sng" dirty="0" smtClean="0">
                <a:sym typeface="Euclid Extra" panose="02050502000505020303" pitchFamily="18" charset="2"/>
              </a:rPr>
              <a:t>to find the uncertainty for your coefficients</a:t>
            </a:r>
            <a:r>
              <a:rPr lang="en-US" b="1" dirty="0" smtClean="0">
                <a:sym typeface="Euclid Extra" panose="02050502000505020303" pitchFamily="18" charset="2"/>
              </a:rPr>
              <a:t>.</a:t>
            </a:r>
            <a:endParaRPr lang="en-US" b="1" dirty="0" smtClean="0">
              <a:sym typeface="Euclid Extra" panose="02050502000505020303" pitchFamily="18" charset="2"/>
            </a:endParaRPr>
          </a:p>
          <a:p>
            <a:endParaRPr lang="en-US" b="1" dirty="0" smtClean="0">
              <a:sym typeface="Euclid Extra" panose="02050502000505020303" pitchFamily="18" charset="2"/>
            </a:endParaRPr>
          </a:p>
          <a:p>
            <a:pPr marL="0" indent="0">
              <a:buNone/>
            </a:pPr>
            <a:endParaRPr lang="en-US" b="1" dirty="0">
              <a:sym typeface="Euclid Extra" panose="02050502000505020303" pitchFamily="18" charset="2"/>
            </a:endParaRPr>
          </a:p>
          <a:p>
            <a:pPr marL="0" indent="0">
              <a:buNone/>
            </a:pPr>
            <a:endParaRPr lang="en-US" b="1" dirty="0">
              <a:sym typeface="Euclid Extra" panose="02050502000505020303" pitchFamily="18" charset="2"/>
            </a:endParaRPr>
          </a:p>
          <a:p>
            <a:pPr lvl="1"/>
            <a:endParaRPr lang="en-US" b="1" dirty="0"/>
          </a:p>
          <a:p>
            <a:pPr>
              <a:buAutoNum type="alphaLcParenR"/>
            </a:pPr>
            <a:endParaRPr lang="en-US" b="1" dirty="0" smtClean="0"/>
          </a:p>
          <a:p>
            <a:pPr lvl="1"/>
            <a:endParaRPr lang="en-US" b="1" dirty="0" smtClean="0"/>
          </a:p>
          <a:p>
            <a:pPr marL="0" indent="0">
              <a:buNone/>
            </a:pPr>
            <a:endParaRPr lang="en-US" b="1" dirty="0"/>
          </a:p>
        </p:txBody>
      </p:sp>
      <p:sp>
        <p:nvSpPr>
          <p:cNvPr id="13" name="TextBox 12"/>
          <p:cNvSpPr txBox="1"/>
          <p:nvPr/>
        </p:nvSpPr>
        <p:spPr>
          <a:xfrm>
            <a:off x="8589818" y="3130284"/>
            <a:ext cx="2770909" cy="923330"/>
          </a:xfrm>
          <a:prstGeom prst="rect">
            <a:avLst/>
          </a:prstGeom>
          <a:noFill/>
        </p:spPr>
        <p:txBody>
          <a:bodyPr wrap="square" rtlCol="0">
            <a:spAutoFit/>
          </a:bodyPr>
          <a:lstStyle/>
          <a:p>
            <a:r>
              <a:rPr lang="en-US" dirty="0" smtClean="0"/>
              <a:t>Get out Second Law homework for </a:t>
            </a:r>
            <a:r>
              <a:rPr lang="en-US" dirty="0" smtClean="0"/>
              <a:t>check for completion</a:t>
            </a:r>
            <a:endParaRPr lang="en-US" dirty="0"/>
          </a:p>
        </p:txBody>
      </p:sp>
    </p:spTree>
    <p:extLst>
      <p:ext uri="{BB962C8B-B14F-4D97-AF65-F5344CB8AC3E}">
        <p14:creationId xmlns:p14="http://schemas.microsoft.com/office/powerpoint/2010/main" val="1850389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Assignment</a:t>
            </a:r>
            <a:endParaRPr lang="en-US" dirty="0"/>
          </a:p>
        </p:txBody>
      </p:sp>
      <p:sp>
        <p:nvSpPr>
          <p:cNvPr id="3" name="Content Placeholder 2"/>
          <p:cNvSpPr>
            <a:spLocks noGrp="1"/>
          </p:cNvSpPr>
          <p:nvPr>
            <p:ph idx="1"/>
          </p:nvPr>
        </p:nvSpPr>
        <p:spPr/>
        <p:txBody>
          <a:bodyPr>
            <a:normAutofit/>
          </a:bodyPr>
          <a:lstStyle/>
          <a:p>
            <a:r>
              <a:rPr lang="en-US" b="1" dirty="0" smtClean="0"/>
              <a:t>IB 2.2 Forces</a:t>
            </a:r>
          </a:p>
          <a:p>
            <a:pPr lvl="1"/>
            <a:r>
              <a:rPr lang="en-US" b="1" dirty="0" smtClean="0"/>
              <a:t>Friction</a:t>
            </a:r>
          </a:p>
          <a:p>
            <a:r>
              <a:rPr lang="en-US" b="1" dirty="0"/>
              <a:t>Agenda </a:t>
            </a:r>
          </a:p>
          <a:p>
            <a:pPr lvl="1"/>
            <a:r>
              <a:rPr lang="en-US" b="1" dirty="0" smtClean="0"/>
              <a:t>Friction PhET in pairs</a:t>
            </a:r>
          </a:p>
          <a:p>
            <a:pPr lvl="1"/>
            <a:r>
              <a:rPr lang="en-US" b="1" dirty="0"/>
              <a:t>Time with White boards on 2</a:t>
            </a:r>
            <a:r>
              <a:rPr lang="en-US" b="1" baseline="30000" dirty="0"/>
              <a:t>nd</a:t>
            </a:r>
            <a:r>
              <a:rPr lang="en-US" b="1" dirty="0"/>
              <a:t> law #</a:t>
            </a:r>
            <a:r>
              <a:rPr lang="en-US" b="1" dirty="0" smtClean="0"/>
              <a:t>5-6 </a:t>
            </a:r>
            <a:r>
              <a:rPr lang="en-US" b="1" dirty="0"/>
              <a:t>(time </a:t>
            </a:r>
            <a:r>
              <a:rPr lang="en-US" b="1" dirty="0" smtClean="0"/>
              <a:t>permitting – if needed)</a:t>
            </a:r>
            <a:endParaRPr lang="en-US" b="1" dirty="0"/>
          </a:p>
          <a:p>
            <a:pPr lvl="1"/>
            <a:r>
              <a:rPr lang="en-US" b="1" dirty="0" smtClean="0"/>
              <a:t>Two more sample friction problems (time permitting)</a:t>
            </a:r>
            <a:endParaRPr lang="en-US" b="1" dirty="0"/>
          </a:p>
          <a:p>
            <a:r>
              <a:rPr lang="en-US" b="1" dirty="0" smtClean="0"/>
              <a:t>Assignment</a:t>
            </a:r>
            <a:r>
              <a:rPr lang="en-US" b="1" dirty="0" smtClean="0"/>
              <a:t>: </a:t>
            </a:r>
            <a:endParaRPr lang="en-US" b="1" dirty="0" smtClean="0"/>
          </a:p>
          <a:p>
            <a:pPr lvl="1"/>
            <a:r>
              <a:rPr lang="en-US" b="1" dirty="0" smtClean="0"/>
              <a:t>Friction PhET</a:t>
            </a:r>
            <a:endParaRPr lang="en-US" b="1" dirty="0" smtClean="0"/>
          </a:p>
          <a:p>
            <a:pPr lvl="1"/>
            <a:r>
              <a:rPr lang="en-US" b="1" dirty="0" smtClean="0"/>
              <a:t>Friction Worksheet (Get started)</a:t>
            </a:r>
            <a:endParaRPr lang="en-US" sz="1900" b="1" dirty="0"/>
          </a:p>
        </p:txBody>
      </p:sp>
    </p:spTree>
    <p:extLst>
      <p:ext uri="{BB962C8B-B14F-4D97-AF65-F5344CB8AC3E}">
        <p14:creationId xmlns:p14="http://schemas.microsoft.com/office/powerpoint/2010/main" val="3284847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More Friction </a:t>
            </a:r>
            <a:r>
              <a:rPr lang="en-US" dirty="0" smtClean="0"/>
              <a:t>Problems</a:t>
            </a:r>
            <a:endParaRPr lang="en-US" dirty="0"/>
          </a:p>
        </p:txBody>
      </p:sp>
      <p:sp>
        <p:nvSpPr>
          <p:cNvPr id="6" name="Content Placeholder 5"/>
          <p:cNvSpPr>
            <a:spLocks noGrp="1"/>
          </p:cNvSpPr>
          <p:nvPr>
            <p:ph idx="1"/>
          </p:nvPr>
        </p:nvSpPr>
        <p:spPr/>
        <p:txBody>
          <a:bodyPr>
            <a:normAutofit/>
          </a:bodyPr>
          <a:lstStyle/>
          <a:p>
            <a:r>
              <a:rPr lang="en-US" b="1" dirty="0" smtClean="0"/>
              <a:t>A flatbed truck is carrying a heavy crate. The coefficient of static friction between the crate and the truckbed is 0.75. What is the maximum rate at which the driver can decelerate and still avoid having the crate slide against the cab?</a:t>
            </a:r>
          </a:p>
          <a:p>
            <a:endParaRPr lang="en-US" b="1" dirty="0"/>
          </a:p>
          <a:p>
            <a:r>
              <a:rPr lang="en-US" b="1" dirty="0" smtClean="0"/>
              <a:t>You </a:t>
            </a:r>
            <a:r>
              <a:rPr lang="en-US" b="1" dirty="0"/>
              <a:t>decide to rearrange the furniture in </a:t>
            </a:r>
            <a:r>
              <a:rPr lang="en-US" b="1" dirty="0" smtClean="0"/>
              <a:t>your </a:t>
            </a:r>
            <a:r>
              <a:rPr lang="en-US" b="1" dirty="0"/>
              <a:t>living room. </a:t>
            </a:r>
            <a:r>
              <a:rPr lang="en-US" b="1" dirty="0" smtClean="0"/>
              <a:t>For a short time you are </a:t>
            </a:r>
            <a:r>
              <a:rPr lang="en-US" b="1" dirty="0"/>
              <a:t>pushing the couch horizontally with a force of 180 </a:t>
            </a:r>
            <a:r>
              <a:rPr lang="en-US" b="1" dirty="0" smtClean="0"/>
              <a:t>N and the couch moves with a constant velocity. </a:t>
            </a:r>
            <a:r>
              <a:rPr lang="en-US" b="1" dirty="0"/>
              <a:t>If the couch has a mass of 55 kg, what is the coefficient of kinetic friction, </a:t>
            </a:r>
            <a:r>
              <a:rPr lang="en-US" b="1" dirty="0" err="1"/>
              <a:t>μ</a:t>
            </a:r>
            <a:r>
              <a:rPr lang="en-US" b="1" baseline="-25000" dirty="0" err="1"/>
              <a:t>k</a:t>
            </a:r>
            <a:r>
              <a:rPr lang="en-US" b="1" dirty="0"/>
              <a:t>, between the couch and the carpet?</a:t>
            </a:r>
            <a:br>
              <a:rPr lang="en-US" b="1" dirty="0"/>
            </a:br>
            <a:endParaRPr lang="en-US" b="1" dirty="0" smtClean="0"/>
          </a:p>
        </p:txBody>
      </p:sp>
    </p:spTree>
    <p:extLst>
      <p:ext uri="{BB962C8B-B14F-4D97-AF65-F5344CB8AC3E}">
        <p14:creationId xmlns:p14="http://schemas.microsoft.com/office/powerpoint/2010/main" val="1206577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Slip - Assignment</a:t>
            </a:r>
            <a:endParaRPr lang="en-US" dirty="0"/>
          </a:p>
        </p:txBody>
      </p:sp>
      <p:sp>
        <p:nvSpPr>
          <p:cNvPr id="3" name="Content Placeholder 2"/>
          <p:cNvSpPr>
            <a:spLocks noGrp="1"/>
          </p:cNvSpPr>
          <p:nvPr>
            <p:ph idx="1"/>
          </p:nvPr>
        </p:nvSpPr>
        <p:spPr>
          <a:xfrm>
            <a:off x="1335062" y="2566713"/>
            <a:ext cx="8761412" cy="3416300"/>
          </a:xfrm>
        </p:spPr>
        <p:txBody>
          <a:bodyPr>
            <a:normAutofit/>
          </a:bodyPr>
          <a:lstStyle/>
          <a:p>
            <a:r>
              <a:rPr lang="en-US" b="1" dirty="0" smtClean="0">
                <a:sym typeface="Euclid Extra" panose="02050502000505020303" pitchFamily="18" charset="2"/>
              </a:rPr>
              <a:t>Exit Slip: How does one determine the normal force R?</a:t>
            </a:r>
            <a:endParaRPr lang="en-US" b="1" dirty="0">
              <a:sym typeface="Euclid Extra" panose="02050502000505020303" pitchFamily="18" charset="2"/>
            </a:endParaRPr>
          </a:p>
          <a:p>
            <a:endParaRPr lang="en-US" b="1" dirty="0" smtClean="0"/>
          </a:p>
          <a:p>
            <a:r>
              <a:rPr lang="en-US" b="1" dirty="0" smtClean="0"/>
              <a:t>What’s Due?  (Pending assignments to complete.)</a:t>
            </a:r>
          </a:p>
          <a:p>
            <a:pPr lvl="1"/>
            <a:r>
              <a:rPr lang="en-US" sz="2000" b="1" dirty="0" smtClean="0"/>
              <a:t>Friction Worksheet</a:t>
            </a:r>
          </a:p>
          <a:p>
            <a:pPr lvl="1"/>
            <a:r>
              <a:rPr lang="en-US" sz="1900" b="1" dirty="0" smtClean="0"/>
              <a:t>Friction </a:t>
            </a:r>
            <a:r>
              <a:rPr lang="en-US" sz="1900" b="1" dirty="0" err="1" smtClean="0"/>
              <a:t>Phet</a:t>
            </a:r>
            <a:r>
              <a:rPr lang="en-US" sz="1900" b="1" dirty="0" smtClean="0"/>
              <a:t> </a:t>
            </a:r>
            <a:endParaRPr lang="en-US" sz="1900" b="1" dirty="0"/>
          </a:p>
          <a:p>
            <a:r>
              <a:rPr lang="en-US" b="1" dirty="0" smtClean="0"/>
              <a:t>What’s Next?  (How to prepare for the next day)</a:t>
            </a:r>
          </a:p>
          <a:p>
            <a:pPr lvl="1"/>
            <a:r>
              <a:rPr lang="en-US" b="1" dirty="0" smtClean="0"/>
              <a:t>Read p57-75</a:t>
            </a:r>
            <a:endParaRPr lang="en-US" b="1" dirty="0"/>
          </a:p>
        </p:txBody>
      </p:sp>
    </p:spTree>
    <p:extLst>
      <p:ext uri="{BB962C8B-B14F-4D97-AF65-F5344CB8AC3E}">
        <p14:creationId xmlns:p14="http://schemas.microsoft.com/office/powerpoint/2010/main" val="20557067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28509</TotalTime>
  <Words>325</Words>
  <Application>Microsoft Office PowerPoint</Application>
  <PresentationFormat>Widescreen</PresentationFormat>
  <Paragraphs>37</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Century Gothic</vt:lpstr>
      <vt:lpstr>Euclid Extra</vt:lpstr>
      <vt:lpstr>Wingdings 3</vt:lpstr>
      <vt:lpstr>Ion Boardroom</vt:lpstr>
      <vt:lpstr>Physics 1 –  Oct 25, 2019</vt:lpstr>
      <vt:lpstr>Agenda, Assignment</vt:lpstr>
      <vt:lpstr>More Friction Problems</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273</cp:revision>
  <dcterms:created xsi:type="dcterms:W3CDTF">2015-08-11T02:33:52Z</dcterms:created>
  <dcterms:modified xsi:type="dcterms:W3CDTF">2019-10-25T13:58:41Z</dcterms:modified>
</cp:coreProperties>
</file>